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400" r:id="rId5"/>
    <p:sldId id="259" r:id="rId6"/>
    <p:sldId id="260" r:id="rId7"/>
    <p:sldId id="261" r:id="rId8"/>
    <p:sldId id="264" r:id="rId9"/>
    <p:sldId id="395" r:id="rId10"/>
    <p:sldId id="396" r:id="rId11"/>
    <p:sldId id="392" r:id="rId12"/>
    <p:sldId id="394" r:id="rId13"/>
    <p:sldId id="393" r:id="rId14"/>
    <p:sldId id="262" r:id="rId15"/>
    <p:sldId id="397" r:id="rId16"/>
    <p:sldId id="263" r:id="rId17"/>
    <p:sldId id="398" r:id="rId18"/>
    <p:sldId id="3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323C-8178-4881-B5D7-3E25CDBA4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297C9-CDE3-4779-A3E1-CF1F85824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E76-B239-4271-9BBE-7EBAE80B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62DF-532B-48FB-AC71-1322BBFD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97A6-51ED-43A3-B12F-1F5AF80D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2669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8E3-0AE5-4891-91E9-809E8BAE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4AD78-A656-4A97-8711-E5F8F662A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CEBEC-AA44-4F7F-BCE1-A9DB6BB5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0EC2-E170-42C0-9AEC-F6096437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D284-8A6D-4503-91DA-9D4FBB71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847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4699C-508C-4136-8DCA-9EB7815DE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D61D7-7CF4-4907-8F01-6BE22F83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5EFB0-1F57-4B9E-9032-519DA41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7F4D-CBB6-428C-8B42-3E48984B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BFAB-F35E-46DD-B650-C7D1886E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591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C944-F53D-468C-B541-17E62320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0B1C-8B18-4870-ADEA-1EF6F99B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5C1EE-BE32-445E-8A3B-0CF427B7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E202-25CF-473E-99BA-7DCF96E9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E009-6AB0-41E1-B874-913E818F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10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BF85-D44F-4D5B-AF01-F32C6352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75F61-7392-4EF5-8A6A-909C7A4F2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DDBD1-DCF3-4D63-867F-90A38B6E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ECBB-EB98-4380-ACCF-EFD10FE9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9B6F-A79E-418A-A10C-6FF7EC01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560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48C2-0AF0-4603-81BE-9004C7E6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879A-BDC1-4A0F-8363-9A6A5EAB2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D5E86-CB55-4756-A98F-F19BB8425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558CF-6E8B-4639-988D-DDC79868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6EB4B-7C6C-4B2B-9703-D795C147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D0565-F021-415F-89E3-2780895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751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72DF-D0E8-4411-B861-82FF3B85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CB1A2-2036-4398-B371-5C4B1D423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C08E0-5C55-4A5E-81CE-C72B7D1C3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BEFCE-E418-4662-8F09-8050C2DC6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B6922-D8B4-4E3A-8821-555C87973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C0225-87E4-45B7-AC90-FB3276C4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EDB5B-365F-4586-8C5F-05ACBA87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32653-97CC-460F-ABE4-07C7F8AA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4886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C359-CD0F-4DBA-86F0-903D12B1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06E5-81E8-4C0C-BF5A-24BCF8E9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4EE73-DB5E-4065-AF0C-FE4D4A2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9665C-0DCF-406C-A7E6-03645452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97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FA60F-4FE1-49D4-9191-F6F3A9C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192C3-F136-4436-9CB3-D5A54406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4DDA0-7101-4814-8313-C9C4480B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9106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065E-BC94-4055-91CA-00C1161B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7712-AA69-480C-8649-099A5751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258C-570C-4FEC-B435-AF5263EE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62E11-3C66-4E18-A52C-38887AAA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12C94-6FEF-4120-B274-DB788C70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FC7A0-0BD6-4EB8-B8F6-FF36714C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8066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69F6-6FD0-4D26-8942-8273C69D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6989F-0E08-421B-9C5E-CA9A6059C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532FB-2CA5-4CF8-ACF1-23F78F2E8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E3CD-7D5A-4526-88AC-FDE5847C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5809-43A5-4B96-9796-7B378DC6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74BC1-44A8-4B9F-9D79-EF53A8F5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054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8F124-0412-46FB-89E7-CF74D036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8936-A6C6-4B84-A1F6-E1F7B205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25C3-22FB-4195-B4A4-35334FFA0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1E84-7999-4834-BEEF-3AD55AF7BF00}" type="datetimeFigureOut">
              <a:rPr lang="en-HK" smtClean="0"/>
              <a:t>22/9/2020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38C4-40D1-48C0-8111-A2531EE70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42EB-7414-4720-8BD2-D68568A3A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98DF-F309-4BAE-840F-7065174737E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5188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5C114B-D7BA-4ABF-97E9-AF97D4BBA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7296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9B7ED-8431-4C2C-B310-FDAE409E2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HK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02560-1DD4-4CDD-B574-9B0367DBA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en-HK" sz="2000" dirty="0"/>
              <a:t>Sep 24, 2020</a:t>
            </a:r>
          </a:p>
          <a:p>
            <a:r>
              <a:rPr lang="en-HK" sz="2000" dirty="0"/>
              <a:t>12.30 – 14.00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8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0B23-A633-4734-9816-29E73C56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SoTL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C9E8-B1A0-4C88-9B57-0C36647A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SoTL</a:t>
            </a:r>
            <a:r>
              <a:rPr lang="en-US" dirty="0"/>
              <a:t> invites professionals to examine their own classroom practice, record their successes and failures, and ultimately </a:t>
            </a:r>
            <a:r>
              <a:rPr lang="en-US" dirty="0">
                <a:highlight>
                  <a:srgbClr val="FFFF00"/>
                </a:highlight>
              </a:rPr>
              <a:t>share</a:t>
            </a:r>
            <a:r>
              <a:rPr lang="en-US" dirty="0"/>
              <a:t> their experiences so that others may reflect on their findings and build upon teaching and learning processes. </a:t>
            </a:r>
          </a:p>
          <a:p>
            <a:pPr marL="0" indent="0">
              <a:buNone/>
            </a:pPr>
            <a:r>
              <a:rPr lang="en-US" dirty="0"/>
              <a:t>(Hutchings &amp; Shulman, 1999)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899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C7811-5864-4D1B-938E-13D3B063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HK" sz="5400"/>
              <a:t>A CoP is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23F04-33DA-438D-9518-F37D8941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ea typeface="PMingLiU" panose="02020500000000000000" pitchFamily="18" charset="-120"/>
              </a:rPr>
              <a:t>According to many, the most effective way of implementing evidence-based interventions and innovations in teaching and learning in higher education.</a:t>
            </a:r>
          </a:p>
          <a:p>
            <a:pPr marL="0" indent="0">
              <a:buNone/>
            </a:pPr>
            <a:endParaRPr lang="en-US" sz="2000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sz="2000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12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8441-1C39-4464-901F-292EED92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299C-15C5-4810-AD4E-D128096C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Coordinator: </a:t>
            </a:r>
            <a:r>
              <a:rPr lang="en-US" sz="2400" dirty="0" err="1">
                <a:solidFill>
                  <a:srgbClr val="333333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organises</a:t>
            </a:r>
            <a:r>
              <a:rPr lang="en-US" sz="2400" dirty="0">
                <a:solidFill>
                  <a:srgbClr val="333333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, advises, </a:t>
            </a:r>
            <a:r>
              <a:rPr lang="en-US" sz="2400" dirty="0" err="1">
                <a:solidFill>
                  <a:srgbClr val="333333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energises</a:t>
            </a:r>
            <a:r>
              <a:rPr lang="en-US" sz="2400" dirty="0">
                <a:solidFill>
                  <a:srgbClr val="333333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, champions, supports, sustains…</a:t>
            </a:r>
          </a:p>
          <a:p>
            <a:pPr marL="0" indent="0">
              <a:buNone/>
            </a:pPr>
            <a:endParaRPr lang="en-US" sz="2400" dirty="0">
              <a:solidFill>
                <a:srgbClr val="333333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K" sz="2400" dirty="0">
                <a:effectLst/>
                <a:ea typeface="Times New Roman" panose="02020603050405020304" pitchFamily="18" charset="0"/>
              </a:rPr>
              <a:t>3 possible levels of participation:</a:t>
            </a:r>
          </a:p>
          <a:p>
            <a:pPr marL="457200" indent="-457200">
              <a:buAutoNum type="arabicParenR"/>
            </a:pPr>
            <a:r>
              <a:rPr lang="en-HK" sz="2400" dirty="0">
                <a:effectLst/>
                <a:ea typeface="Times New Roman" panose="02020603050405020304" pitchFamily="18" charset="0"/>
              </a:rPr>
              <a:t>The core group </a:t>
            </a:r>
          </a:p>
          <a:p>
            <a:pPr marL="457200" indent="-457200">
              <a:buAutoNum type="arabicParenR"/>
            </a:pPr>
            <a:r>
              <a:rPr lang="en-HK" sz="2400" dirty="0">
                <a:effectLst/>
                <a:ea typeface="Times New Roman" panose="02020603050405020304" pitchFamily="18" charset="0"/>
              </a:rPr>
              <a:t>The active group </a:t>
            </a:r>
          </a:p>
          <a:p>
            <a:pPr marL="457200" indent="-457200">
              <a:buAutoNum type="arabicParenR"/>
            </a:pPr>
            <a:r>
              <a:rPr lang="en-HK" sz="2400" dirty="0">
                <a:effectLst/>
                <a:ea typeface="Times New Roman" panose="02020603050405020304" pitchFamily="18" charset="0"/>
              </a:rPr>
              <a:t>The peripheral group 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 need others to complement and develop our own expertise.</a:t>
            </a:r>
          </a:p>
          <a:p>
            <a:pPr marL="0" indent="0">
              <a:buNone/>
            </a:pPr>
            <a:endParaRPr lang="en-HK" sz="2400" dirty="0"/>
          </a:p>
          <a:p>
            <a:pPr marL="0" indent="0">
              <a:buNone/>
            </a:pPr>
            <a:r>
              <a:rPr lang="en-US" sz="2400" dirty="0">
                <a:effectLst/>
                <a:latin typeface="Calibri "/>
                <a:ea typeface="PMingLiU" panose="02020500000000000000" pitchFamily="18" charset="-120"/>
              </a:rPr>
              <a:t>The experience people have to share is clearly important. But communities of practice also innovate and solve problems. They invent new practices, create new knowledge, define new territory, and develop a collective and strategic voice.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E0DD9-F6CD-4135-A7E8-535ABE86F7F5}"/>
              </a:ext>
            </a:extLst>
          </p:cNvPr>
          <p:cNvSpPr txBox="1"/>
          <p:nvPr/>
        </p:nvSpPr>
        <p:spPr>
          <a:xfrm>
            <a:off x="838200" y="6390549"/>
            <a:ext cx="1027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HK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HK" sz="2400" dirty="0">
                <a:ea typeface="Times New Roman" panose="02020603050405020304" pitchFamily="18" charset="0"/>
              </a:rPr>
              <a:t>W</a:t>
            </a:r>
            <a:r>
              <a:rPr lang="en-HK" sz="2400" dirty="0">
                <a:effectLst/>
                <a:ea typeface="Times New Roman" panose="02020603050405020304" pitchFamily="18" charset="0"/>
              </a:rPr>
              <a:t>enger, 1998)</a:t>
            </a:r>
            <a:endParaRPr lang="en-HK" sz="2400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5127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DADE0-FCC0-45E5-8600-252BCE15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HK" sz="4800"/>
              <a:t>This CoP will be…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7EA2-0A0F-40D4-9794-B2FCE7AD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HK" sz="2200"/>
              <a:t>A university-wide community, promoting:</a:t>
            </a:r>
          </a:p>
          <a:p>
            <a:pPr>
              <a:buFontTx/>
              <a:buChar char="-"/>
            </a:pPr>
            <a:r>
              <a:rPr lang="en-HK" sz="2200"/>
              <a:t>reflection on the coherence of learning across disciplines</a:t>
            </a:r>
          </a:p>
          <a:p>
            <a:pPr>
              <a:buFontTx/>
              <a:buChar char="-"/>
            </a:pPr>
            <a:r>
              <a:rPr lang="en-HK" sz="2200"/>
              <a:t>collaboration across disciplines</a:t>
            </a:r>
          </a:p>
          <a:p>
            <a:pPr>
              <a:buFontTx/>
              <a:buChar char="-"/>
            </a:pPr>
            <a:r>
              <a:rPr lang="en-US" sz="2200">
                <a:effectLst/>
                <a:ea typeface="PMingLiU" panose="02020500000000000000" pitchFamily="18" charset="-120"/>
              </a:rPr>
              <a:t>SoTL</a:t>
            </a:r>
          </a:p>
          <a:p>
            <a:pPr marL="0" indent="0">
              <a:buNone/>
            </a:pPr>
            <a:endParaRPr lang="en-HK" sz="2200"/>
          </a:p>
          <a:p>
            <a:pPr marL="0" indent="0">
              <a:buNone/>
            </a:pPr>
            <a:endParaRPr lang="en-US" sz="220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6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5EFDC-2D94-4E4A-A8EF-53BA8D3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HK" dirty="0"/>
              <a:t>Breakout Room #2</a:t>
            </a:r>
            <a:br>
              <a:rPr lang="en-HK" dirty="0"/>
            </a:br>
            <a:r>
              <a:rPr lang="en-HK" dirty="0"/>
              <a:t>(20 minutes)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4B863B-89AA-48B4-AE48-9EA92AE0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do we want to achieve? </a:t>
            </a:r>
          </a:p>
          <a:p>
            <a:pPr lvl="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do we want to share/learn about? </a:t>
            </a:r>
          </a:p>
          <a:p>
            <a:pPr lvl="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Specific goals for achieving our mission?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Why/how does this align with HKUST strategy/vision/mission/core values? </a:t>
            </a:r>
            <a:endParaRPr lang="en-HK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65B6B24-46B6-4E35-9CC4-B6FDD00F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03141-35A8-45C4-B3E5-0C8D9B3AB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A5E11-1B24-46E7-B3BF-32A6CCB9F03E}"/>
              </a:ext>
            </a:extLst>
          </p:cNvPr>
          <p:cNvSpPr txBox="1"/>
          <p:nvPr/>
        </p:nvSpPr>
        <p:spPr>
          <a:xfrm>
            <a:off x="1693012" y="4162452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A85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68061-C03A-477E-A715-3F7B67976AFC}"/>
              </a:ext>
            </a:extLst>
          </p:cNvPr>
          <p:cNvSpPr txBox="1"/>
          <p:nvPr/>
        </p:nvSpPr>
        <p:spPr>
          <a:xfrm>
            <a:off x="1693012" y="4682654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A85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BA32B-28F7-4578-B14B-E39301B675D3}"/>
              </a:ext>
            </a:extLst>
          </p:cNvPr>
          <p:cNvSpPr txBox="1"/>
          <p:nvPr/>
        </p:nvSpPr>
        <p:spPr>
          <a:xfrm>
            <a:off x="1693012" y="5221421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A853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A42A5-CB63-4E1A-A433-00A95A2B69D7}"/>
              </a:ext>
            </a:extLst>
          </p:cNvPr>
          <p:cNvSpPr txBox="1"/>
          <p:nvPr/>
        </p:nvSpPr>
        <p:spPr>
          <a:xfrm>
            <a:off x="7460917" y="1099315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08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D0F65-FED4-4DFC-B799-45639075D60C}"/>
              </a:ext>
            </a:extLst>
          </p:cNvPr>
          <p:cNvSpPr txBox="1"/>
          <p:nvPr/>
        </p:nvSpPr>
        <p:spPr>
          <a:xfrm>
            <a:off x="7460916" y="1663378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08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6193B-58CF-4516-9BA5-EEF1B2EEF261}"/>
              </a:ext>
            </a:extLst>
          </p:cNvPr>
          <p:cNvSpPr txBox="1"/>
          <p:nvPr/>
        </p:nvSpPr>
        <p:spPr>
          <a:xfrm>
            <a:off x="7454914" y="2253197"/>
            <a:ext cx="341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08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4765E-0E5C-4551-9283-A892DBDE3A3C}"/>
              </a:ext>
            </a:extLst>
          </p:cNvPr>
          <p:cNvSpPr txBox="1"/>
          <p:nvPr/>
        </p:nvSpPr>
        <p:spPr>
          <a:xfrm>
            <a:off x="1151510" y="1087306"/>
            <a:ext cx="425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C7D89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7B7FC-F2F0-48DE-BAA0-F29134E2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34" y="4090295"/>
            <a:ext cx="360000" cy="360000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E78297-8FB7-4FCA-84DE-8E3B7B49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34" y="4631143"/>
            <a:ext cx="360000" cy="360000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02A40-29E5-4A9E-8E26-39EA258F9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34" y="5166612"/>
            <a:ext cx="360000" cy="36000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D4EA25-36DF-4333-A5D4-8A2C1CA2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51" y="1029548"/>
            <a:ext cx="360000" cy="360000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52A3DE-E32F-4655-9E48-4DE535B92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51" y="1606488"/>
            <a:ext cx="360000" cy="360000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6FFAD7-7470-46B9-9BB3-DCC5CC078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51" y="2183428"/>
            <a:ext cx="360000" cy="36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359873-8CA0-481D-AFBD-A9CEF6231423}"/>
              </a:ext>
            </a:extLst>
          </p:cNvPr>
          <p:cNvSpPr txBox="1"/>
          <p:nvPr/>
        </p:nvSpPr>
        <p:spPr>
          <a:xfrm>
            <a:off x="7029599" y="4130084"/>
            <a:ext cx="386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98B76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Please Type Here</a:t>
            </a: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endParaRPr lang="en-US" sz="1200" dirty="0">
              <a:solidFill>
                <a:srgbClr val="3C7D89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671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D7BF-300C-434D-9057-473AF1F9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HK" sz="4800"/>
              <a:t>Looking ahead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C5C8F4-8152-48E0-9C88-64E5D2CAA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66262" y="2620641"/>
            <a:ext cx="5837750" cy="30237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endParaRPr lang="en-HK" sz="1700"/>
          </a:p>
          <a:p>
            <a:pPr marL="0" indent="0">
              <a:buNone/>
            </a:pPr>
            <a:r>
              <a:rPr lang="en-HK" sz="1700"/>
              <a:t>Please complete survey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D5743F-4520-4DFD-A52B-EE0A8703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719101"/>
              </p:ext>
            </p:extLst>
          </p:nvPr>
        </p:nvGraphicFramePr>
        <p:xfrm>
          <a:off x="535110" y="1077811"/>
          <a:ext cx="4235517" cy="445366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145070">
                  <a:extLst>
                    <a:ext uri="{9D8B030D-6E8A-4147-A177-3AD203B41FA5}">
                      <a16:colId xmlns:a16="http://schemas.microsoft.com/office/drawing/2014/main" val="2883998217"/>
                    </a:ext>
                  </a:extLst>
                </a:gridCol>
                <a:gridCol w="3090447">
                  <a:extLst>
                    <a:ext uri="{9D8B030D-6E8A-4147-A177-3AD203B41FA5}">
                      <a16:colId xmlns:a16="http://schemas.microsoft.com/office/drawing/2014/main" val="286325214"/>
                    </a:ext>
                  </a:extLst>
                </a:gridCol>
              </a:tblGrid>
              <a:tr h="87450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Sep 24, 2020, 12.30 – 14.00</a:t>
                      </a:r>
                      <a:endParaRPr lang="nb-N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Inaugural meeting (Guest speaker Willie Heung, HKUST Alumnus, Development Director, Li Po Chun United World College of Hong Kong)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46652"/>
                  </a:ext>
                </a:extLst>
              </a:tr>
              <a:tr h="54092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Oct 27, 2020 12.30 – 14.00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 (with guest speaker – Till Kraemer, ICE)</a:t>
                      </a:r>
                      <a:endParaRPr 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91687"/>
                  </a:ext>
                </a:extLst>
              </a:tr>
              <a:tr h="54092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Dec 9, 2020 12.00 – 14.00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#1 (2 hours) – face to face?</a:t>
                      </a:r>
                      <a:endParaRPr 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39433"/>
                  </a:ext>
                </a:extLst>
              </a:tr>
              <a:tr h="54092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HK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Feb 2021</a:t>
                      </a:r>
                      <a:endParaRPr lang="en-HK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#2 (2 hours)</a:t>
                      </a:r>
                      <a:endParaRPr 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8510"/>
                  </a:ext>
                </a:extLst>
              </a:tr>
              <a:tr h="70771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Mar 2021 (lunchtime 1-1.5 hours)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meeting/forum with LPCUWC staff and students (+ HKUST students/LPCUWC alumni)</a:t>
                      </a:r>
                      <a:endParaRPr 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36560"/>
                  </a:ext>
                </a:extLst>
              </a:tr>
              <a:tr h="54092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HK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April 2021</a:t>
                      </a:r>
                      <a:endParaRPr lang="en-HK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#3 (2 hours)</a:t>
                      </a:r>
                      <a:endParaRPr 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77841"/>
                  </a:ext>
                </a:extLst>
              </a:tr>
              <a:tr h="70771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u="none" strike="noStrike">
                          <a:solidFill>
                            <a:srgbClr val="FFFFFF"/>
                          </a:solidFill>
                          <a:effectLst/>
                        </a:rPr>
                        <a:t>May 2021 (lunchtime 1-1.5 hours)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 – planning for next academic year</a:t>
                      </a:r>
                      <a:endParaRPr 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453" marR="86672" marT="86672" marB="8667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1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4A413-7A5C-4BA5-875D-03926E79A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8C89-374C-4910-84C0-171E03A8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HK" dirty="0"/>
              <a:t>3 Training Sessions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9DCF1-4F4E-4E84-9EC8-704F2EBB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HK" i="0" u="none" strike="noStrike" baseline="0">
                <a:latin typeface="Calibri-Bold"/>
              </a:rPr>
              <a:t>	1. Introduction to Intercultural Experiences: Diversity Dialogue</a:t>
            </a:r>
          </a:p>
          <a:p>
            <a:pPr marL="0" indent="0">
              <a:buNone/>
            </a:pPr>
            <a:r>
              <a:rPr lang="en-HK" sz="2400" i="0" u="none" strike="noStrike" baseline="0">
                <a:latin typeface="Calibri-Bold"/>
              </a:rPr>
              <a:t>	2. Deepening the Cultural Dialogue</a:t>
            </a:r>
          </a:p>
          <a:p>
            <a:pPr marL="0" indent="0">
              <a:buNone/>
            </a:pPr>
            <a:r>
              <a:rPr lang="en-HK" sz="2400">
                <a:latin typeface="Calibri-Bold"/>
              </a:rPr>
              <a:t>	3. </a:t>
            </a:r>
            <a:r>
              <a:rPr lang="fr-FR" sz="2400" i="0" u="none" strike="noStrike" baseline="0">
                <a:latin typeface="Calibri-Bold"/>
              </a:rPr>
              <a:t>Intentional Action - Facilitation Design</a:t>
            </a:r>
            <a:endParaRPr lang="en-HK" sz="2400"/>
          </a:p>
        </p:txBody>
      </p:sp>
    </p:spTree>
    <p:extLst>
      <p:ext uri="{BB962C8B-B14F-4D97-AF65-F5344CB8AC3E}">
        <p14:creationId xmlns:p14="http://schemas.microsoft.com/office/powerpoint/2010/main" val="17029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91ECD-D049-4E90-A822-7D1C3C0C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HK">
                <a:solidFill>
                  <a:srgbClr val="FFFFFF"/>
                </a:solidFill>
              </a:rPr>
              <a:t>Creating a Community – we need your help!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E5EA-06BF-4FBB-BC68-A5B7EA6C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  <a:latin typeface="Corbel" panose="020B0503020204020204" pitchFamily="34" charset="0"/>
              </a:rPr>
              <a:t>Webcam: </a:t>
            </a:r>
            <a:r>
              <a:rPr lang="en-US" b="0" i="0" u="none" strike="noStrike">
                <a:effectLst/>
                <a:latin typeface="Corbel" panose="020B0503020204020204" pitchFamily="34" charset="0"/>
              </a:rPr>
              <a:t>Turn on your webcam so we can see everyone</a:t>
            </a:r>
            <a:r>
              <a:rPr lang="en-US" b="0" i="0">
                <a:effectLst/>
                <a:latin typeface="Corbel" panose="020B0503020204020204" pitchFamily="34" charset="0"/>
              </a:rPr>
              <a:t>​</a:t>
            </a:r>
          </a:p>
          <a:p>
            <a:pPr marL="0" indent="0" rtl="0" fontAlgn="base">
              <a:buNone/>
            </a:pP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1" i="0" u="none" strike="noStrike">
                <a:effectLst/>
                <a:latin typeface="Corbel" panose="020B0503020204020204" pitchFamily="34" charset="0"/>
              </a:rPr>
              <a:t>Names:</a:t>
            </a:r>
            <a:r>
              <a:rPr lang="en-US" b="0" i="0" u="none" strike="noStrike">
                <a:effectLst/>
                <a:latin typeface="Corbel" panose="020B0503020204020204" pitchFamily="34" charset="0"/>
              </a:rPr>
              <a:t> Rename yourself on Zoom to your preferred name/nickname 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2584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54DD2-DD41-4BFC-8C13-EF8D5CFB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HK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77FD-5BE0-457B-8090-26573A7C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78" y="843121"/>
            <a:ext cx="10515601" cy="55670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HK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Background – reason for being</a:t>
            </a:r>
          </a:p>
          <a:p>
            <a:pPr marL="0" lvl="0" indent="0">
              <a:buNone/>
            </a:pP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Breakout room #1 – Why you are here /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challenges you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have 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faced</a:t>
            </a:r>
            <a:r>
              <a:rPr lang="en-US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facilitating intercultural learning experiences </a:t>
            </a:r>
          </a:p>
          <a:p>
            <a:pPr lvl="0">
              <a:buFontTx/>
              <a:buChar char="-"/>
            </a:pP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Guest speaker – </a:t>
            </a: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Mr. Willie Heung, HKUST Alumnus and Development Director for Li Po Chun, United World College of Hong Kong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is a CoP? </a:t>
            </a:r>
          </a:p>
          <a:p>
            <a:pPr lvl="0">
              <a:buFontTx/>
              <a:buChar char="-"/>
            </a:pP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Breakout room #2 - 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do we want to achieve? how does this align with HKUST core values? </a:t>
            </a:r>
            <a:endParaRPr lang="en-HK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Looking ahead – </a:t>
            </a:r>
            <a:r>
              <a:rPr lang="en-US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programme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of future events and core Community membership/training opportunities</a:t>
            </a:r>
            <a:endParaRPr lang="en-HK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411426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D7BF-300C-434D-9057-473AF1F9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HK" sz="3200">
                <a:solidFill>
                  <a:srgbClr val="FFFFFF"/>
                </a:solidFill>
              </a:rPr>
              <a:t>Looking ahead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C5C8F4-8152-48E0-9C88-64E5D2CAA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6951" y="3355130"/>
            <a:ext cx="2669407" cy="2427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endParaRPr lang="en-HK" sz="1200"/>
          </a:p>
          <a:p>
            <a:pPr marL="0" indent="0">
              <a:buNone/>
            </a:pPr>
            <a:r>
              <a:rPr lang="en-HK" sz="1200"/>
              <a:t>Please complete survey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D5743F-4520-4DFD-A52B-EE0A8703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686707"/>
              </p:ext>
            </p:extLst>
          </p:nvPr>
        </p:nvGraphicFramePr>
        <p:xfrm>
          <a:off x="4662102" y="1357083"/>
          <a:ext cx="6903724" cy="402080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045133">
                  <a:extLst>
                    <a:ext uri="{9D8B030D-6E8A-4147-A177-3AD203B41FA5}">
                      <a16:colId xmlns:a16="http://schemas.microsoft.com/office/drawing/2014/main" val="2883998217"/>
                    </a:ext>
                  </a:extLst>
                </a:gridCol>
                <a:gridCol w="4858591">
                  <a:extLst>
                    <a:ext uri="{9D8B030D-6E8A-4147-A177-3AD203B41FA5}">
                      <a16:colId xmlns:a16="http://schemas.microsoft.com/office/drawing/2014/main" val="286325214"/>
                    </a:ext>
                  </a:extLst>
                </a:gridCol>
              </a:tblGrid>
              <a:tr h="8204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Sep 24, 2020, 12.30 – 14.00</a:t>
                      </a:r>
                      <a:endParaRPr lang="nb-NO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Inaugural meeting (Guest speaker Willie Heung, HKUST Alumnus, Development Director, Li Po Chun United World College of Hong Kong)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46652"/>
                  </a:ext>
                </a:extLst>
              </a:tr>
              <a:tr h="62907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Oct 27, 2020 12.30 – 14.00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 (with guest speaker – Till Kraemer, ICE)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91687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l-PL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Dec 9, 2020 12.00 – 14.00</a:t>
                      </a:r>
                      <a:endParaRPr lang="pl-PL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#1 (2 hours) – face to face?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39433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HK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Feb 2021</a:t>
                      </a:r>
                      <a:endParaRPr lang="en-HK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#2 (2 hours)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8510"/>
                  </a:ext>
                </a:extLst>
              </a:tr>
              <a:tr h="62907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Mar 2021 (lunchtime 1-1.5 hours)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meeting/forum with LPCUWC staff and students (+ HKUST students/LPCUWC alumni)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36560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HK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April 2021</a:t>
                      </a:r>
                      <a:endParaRPr lang="en-HK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Training Workshop #3 (2 hours)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77841"/>
                  </a:ext>
                </a:extLst>
              </a:tr>
              <a:tr h="62907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May 2021 (lunchtime 1-1.5 hours)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Regular meeting – planning for next academic year</a:t>
                      </a:r>
                      <a:endParaRPr lang="en-US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519" marR="101712" marT="101712" marB="1017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1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0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5EFDC-2D94-4E4A-A8EF-53BA8D3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HK" dirty="0"/>
              <a:t>Breakout Room #1				(10 minutes)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4B863B-89AA-48B4-AE48-9EA92AE0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825625"/>
            <a:ext cx="6450283" cy="4479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2200" dirty="0"/>
              <a:t>Please introduce yourself</a:t>
            </a:r>
          </a:p>
          <a:p>
            <a:pPr marL="0" indent="0">
              <a:buNone/>
            </a:pPr>
            <a:endParaRPr lang="en-HK" sz="2200" dirty="0"/>
          </a:p>
          <a:p>
            <a:pPr marL="0" indent="0">
              <a:buNone/>
            </a:pPr>
            <a:r>
              <a:rPr lang="en-HK" sz="2200" dirty="0"/>
              <a:t>Tell your groupmates</a:t>
            </a:r>
          </a:p>
          <a:p>
            <a:pPr marL="0" indent="0">
              <a:buNone/>
            </a:pPr>
            <a:r>
              <a:rPr lang="en-HK" sz="2200" dirty="0"/>
              <a:t>- Why you are here</a:t>
            </a:r>
          </a:p>
          <a:p>
            <a:pPr marL="0" indent="0">
              <a:buNone/>
            </a:pPr>
            <a:r>
              <a:rPr lang="en-HK" sz="2200" dirty="0"/>
              <a:t>- About any challenges you have </a:t>
            </a:r>
            <a:r>
              <a:rPr lang="en-US" sz="2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faced</a:t>
            </a:r>
            <a:r>
              <a:rPr lang="en-US" sz="22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promoting positive and effective intercultural learning experiences (in the classroom/in co-curricular </a:t>
            </a:r>
            <a:r>
              <a:rPr lang="en-US" sz="2200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programmes</a:t>
            </a:r>
            <a:r>
              <a:rPr lang="en-US" sz="2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etc.)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Be ready to introduce a group member to the larger group</a:t>
            </a:r>
            <a:endParaRPr lang="en-HK" sz="2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465B6B24-46B6-4E35-9CC4-B6FDD00F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582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DCA15-94DF-4A10-A852-42A9D12B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endParaRPr lang="en-HK" sz="4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4407-633C-4455-9DF0-B1336566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6"/>
            <a:ext cx="5278066" cy="17381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HK" sz="2000" dirty="0"/>
              <a:t>Mr Willie Heung</a:t>
            </a:r>
          </a:p>
          <a:p>
            <a:pPr marL="0" indent="0">
              <a:buNone/>
            </a:pPr>
            <a:r>
              <a:rPr lang="en-HK" sz="20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Development Director for Li Po Chun, United World College of Hong Kong</a:t>
            </a:r>
            <a:endParaRPr lang="en-HK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veloping the Whole Person for Peace and a Sustainable Future | Li Po Chun  United World College of Hong Kong -The Knowledge Review">
            <a:extLst>
              <a:ext uri="{FF2B5EF4-FFF2-40B4-BE49-F238E27FC236}">
                <a16:creationId xmlns:a16="http://schemas.microsoft.com/office/drawing/2014/main" id="{0AB3F51B-15B6-4E6A-A2D5-EF40C680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3" y="805789"/>
            <a:ext cx="4397433" cy="20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ECB7FE4-42B2-484C-8790-5CDE0D0E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1472-F227-499B-B047-3ABB5F90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What is a CoP?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ommunity of practice - Municipalities in Transition">
            <a:extLst>
              <a:ext uri="{FF2B5EF4-FFF2-40B4-BE49-F238E27FC236}">
                <a16:creationId xmlns:a16="http://schemas.microsoft.com/office/drawing/2014/main" id="{48B7037B-819A-4C8C-B6B8-125B97100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3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1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DEBAE-1EE7-4D30-89D4-7D48825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HK" sz="5400"/>
              <a:t>A CoP is not…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E165-40A1-4F8D-8DB3-3DACF68B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sz="2400" dirty="0">
                <a:effectLst/>
                <a:ea typeface="PMingLiU" panose="02020500000000000000" pitchFamily="18" charset="-120"/>
              </a:rPr>
              <a:t>a committee or task force</a:t>
            </a:r>
          </a:p>
          <a:p>
            <a:pPr>
              <a:buFontTx/>
              <a:buChar char="-"/>
            </a:pPr>
            <a:r>
              <a:rPr lang="en-US" sz="2400" dirty="0">
                <a:ea typeface="PMingLiU" panose="02020500000000000000" pitchFamily="18" charset="-120"/>
              </a:rPr>
              <a:t>an interest group</a:t>
            </a:r>
          </a:p>
          <a:p>
            <a:pPr>
              <a:buFontTx/>
              <a:buChar char="-"/>
            </a:pPr>
            <a:endParaRPr lang="en-US" sz="2400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sz="2400" dirty="0">
                <a:effectLst/>
                <a:ea typeface="PMingLiU" panose="02020500000000000000" pitchFamily="18" charset="-120"/>
              </a:rPr>
              <a:t>These structures can lack community and/or scholarship of teaching and learning (</a:t>
            </a:r>
            <a:r>
              <a:rPr lang="en-US" sz="2400" dirty="0" err="1">
                <a:effectLst/>
                <a:ea typeface="PMingLiU" panose="02020500000000000000" pitchFamily="18" charset="-120"/>
              </a:rPr>
              <a:t>SoTL</a:t>
            </a:r>
            <a:r>
              <a:rPr lang="en-US" sz="2400" dirty="0">
                <a:effectLst/>
                <a:ea typeface="PMingLiU" panose="02020500000000000000" pitchFamily="18" charset="-120"/>
              </a:rPr>
              <a:t>).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59167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9457-7C06-434C-8982-9B154FAD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community…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D1AB-8A67-4EE2-B1E8-D97C61BE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both a feeling and a set of relationships among people. People form and maintain communities to meet common needs.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 of a community… have an individual and collective sense that they can, as part of that community, influence their environments and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(Chavis and Lee, 2015)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41527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851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</vt:lpstr>
      <vt:lpstr>Calibri-Bold</vt:lpstr>
      <vt:lpstr>Aharoni</vt:lpstr>
      <vt:lpstr>Arial</vt:lpstr>
      <vt:lpstr>Calibri</vt:lpstr>
      <vt:lpstr>Calibri Light</vt:lpstr>
      <vt:lpstr>Corbel</vt:lpstr>
      <vt:lpstr>Office Theme</vt:lpstr>
      <vt:lpstr>PowerPoint Presentation</vt:lpstr>
      <vt:lpstr>Creating a Community – we need your help!</vt:lpstr>
      <vt:lpstr>PowerPoint Presentation</vt:lpstr>
      <vt:lpstr>Looking ahead</vt:lpstr>
      <vt:lpstr>Breakout Room #1    (10 minutes)</vt:lpstr>
      <vt:lpstr>PowerPoint Presentation</vt:lpstr>
      <vt:lpstr>What is a CoP?</vt:lpstr>
      <vt:lpstr>A CoP is not…</vt:lpstr>
      <vt:lpstr>A community…</vt:lpstr>
      <vt:lpstr>SoTL</vt:lpstr>
      <vt:lpstr>A CoP is …</vt:lpstr>
      <vt:lpstr>Membership</vt:lpstr>
      <vt:lpstr>This CoP will be…</vt:lpstr>
      <vt:lpstr>Breakout Room #2 (20 minutes)</vt:lpstr>
      <vt:lpstr>PowerPoint Presentation</vt:lpstr>
      <vt:lpstr>Looking ahead</vt:lpstr>
      <vt:lpstr>PowerPoint Presentation</vt:lpstr>
      <vt:lpstr>3 Training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Jane MEGAN</dc:creator>
  <cp:lastModifiedBy>Melissa Jane MEGAN</cp:lastModifiedBy>
  <cp:revision>1</cp:revision>
  <dcterms:created xsi:type="dcterms:W3CDTF">2020-09-22T07:14:49Z</dcterms:created>
  <dcterms:modified xsi:type="dcterms:W3CDTF">2020-09-22T07:36:37Z</dcterms:modified>
</cp:coreProperties>
</file>